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7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5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5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2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2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4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0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9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0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0EB9-2182-465D-91C8-88A5084BC8D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5D50-21A5-4387-A71D-C6660C8E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457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TRƯỜNG TIỂU HỌC  LÊ VĂN THẾ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44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UTM Ambrose" panose="02040603050506020204" pitchFamily="18" charset="0"/>
              </a:rPr>
              <a:t>CHÀO CÁC EM HỌC SINH LỚP MỘT</a:t>
            </a:r>
            <a:endParaRPr lang="en-US" sz="3600" dirty="0">
              <a:solidFill>
                <a:srgbClr val="C00000"/>
              </a:solidFill>
              <a:latin typeface="UTM Ambrose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514600"/>
            <a:ext cx="8001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UTM Ambrose" panose="02040603050506020204" pitchFamily="18" charset="0"/>
              </a:rPr>
              <a:t>TẬP ĐỌC</a:t>
            </a:r>
          </a:p>
          <a:p>
            <a:pPr algn="ctr"/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Mâm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cơm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ngày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tết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 ở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huế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 </a:t>
            </a:r>
          </a:p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(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Tiết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UTM Ambrose" panose="020406030505060202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182731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4" y="990600"/>
            <a:ext cx="9059071" cy="5867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464" y="1011382"/>
            <a:ext cx="4681936" cy="29337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990600"/>
            <a:ext cx="4377135" cy="29337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464" y="3945082"/>
            <a:ext cx="4681936" cy="29337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3945082"/>
            <a:ext cx="4419600" cy="29337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399" y="1632466"/>
            <a:ext cx="4419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Gần</a:t>
            </a:r>
            <a:r>
              <a:rPr lang="en-US" sz="2800" dirty="0" smtClean="0"/>
              <a:t> </a:t>
            </a:r>
            <a:r>
              <a:rPr lang="en-US" sz="2800" dirty="0" err="1" smtClean="0"/>
              <a:t>Tết</a:t>
            </a:r>
            <a:r>
              <a:rPr lang="en-US" sz="2800" dirty="0" smtClean="0"/>
              <a:t> , </a:t>
            </a:r>
            <a:r>
              <a:rPr lang="en-US" sz="2800" dirty="0" err="1" smtClean="0"/>
              <a:t>chợ</a:t>
            </a:r>
            <a:r>
              <a:rPr lang="en-US" sz="2800" dirty="0" smtClean="0"/>
              <a:t> </a:t>
            </a:r>
            <a:r>
              <a:rPr lang="en-US" sz="2800" dirty="0" err="1" smtClean="0"/>
              <a:t>nhộn</a:t>
            </a:r>
            <a:r>
              <a:rPr lang="en-US" sz="2800" dirty="0" smtClean="0"/>
              <a:t> </a:t>
            </a:r>
            <a:r>
              <a:rPr lang="en-US" sz="2800" dirty="0" err="1" smtClean="0"/>
              <a:t>nhịp</a:t>
            </a:r>
            <a:r>
              <a:rPr lang="en-US" sz="2800" dirty="0" smtClean="0"/>
              <a:t> </a:t>
            </a:r>
            <a:r>
              <a:rPr lang="en-US" sz="2800" dirty="0" err="1" smtClean="0"/>
              <a:t>hơn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rất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xe</a:t>
            </a:r>
            <a:r>
              <a:rPr lang="en-US" sz="2800" dirty="0" smtClean="0"/>
              <a:t> </a:t>
            </a:r>
            <a:r>
              <a:rPr lang="en-US" sz="2800" dirty="0" err="1" smtClean="0"/>
              <a:t>chở</a:t>
            </a:r>
            <a:r>
              <a:rPr lang="en-US" sz="2800" dirty="0" smtClean="0"/>
              <a:t> </a:t>
            </a:r>
            <a:r>
              <a:rPr lang="en-US" sz="2800" dirty="0" err="1" smtClean="0"/>
              <a:t>hoa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 </a:t>
            </a:r>
            <a:r>
              <a:rPr lang="en-US" sz="2800" dirty="0" err="1" smtClean="0"/>
              <a:t>vào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1" y="1764952"/>
            <a:ext cx="441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Đào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lan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bán</a:t>
            </a:r>
            <a:r>
              <a:rPr lang="en-US" sz="2800" dirty="0" smtClean="0"/>
              <a:t> </a:t>
            </a:r>
            <a:r>
              <a:rPr lang="en-US" sz="2800" dirty="0" err="1" smtClean="0"/>
              <a:t>rất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dịp</a:t>
            </a:r>
            <a:r>
              <a:rPr lang="en-US" sz="2800" dirty="0" smtClean="0"/>
              <a:t> </a:t>
            </a:r>
            <a:r>
              <a:rPr lang="en-US" sz="2800" dirty="0" err="1" smtClean="0"/>
              <a:t>Tết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73632" y="4724400"/>
            <a:ext cx="441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nói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chúc</a:t>
            </a:r>
            <a:r>
              <a:rPr lang="en-US" sz="2800" dirty="0" smtClean="0"/>
              <a:t> </a:t>
            </a:r>
            <a:r>
              <a:rPr lang="en-US" sz="2800" dirty="0" err="1" smtClean="0"/>
              <a:t>Tết</a:t>
            </a:r>
            <a:r>
              <a:rPr lang="en-US" sz="2800" dirty="0" smtClean="0"/>
              <a:t> </a:t>
            </a:r>
            <a:r>
              <a:rPr lang="en-US" sz="2800" dirty="0" err="1" smtClean="0"/>
              <a:t>ông</a:t>
            </a:r>
            <a:r>
              <a:rPr lang="en-US" sz="2800" dirty="0" smtClean="0"/>
              <a:t> </a:t>
            </a:r>
            <a:r>
              <a:rPr lang="en-US" sz="2800" dirty="0" err="1" smtClean="0"/>
              <a:t>bà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1" y="4724400"/>
            <a:ext cx="441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thích</a:t>
            </a:r>
            <a:r>
              <a:rPr lang="en-US" sz="2800" dirty="0" smtClean="0"/>
              <a:t> </a:t>
            </a:r>
            <a:r>
              <a:rPr lang="en-US" sz="2800" dirty="0" err="1" smtClean="0"/>
              <a:t>loài</a:t>
            </a:r>
            <a:r>
              <a:rPr lang="en-US" sz="2800" dirty="0" smtClean="0"/>
              <a:t> </a:t>
            </a:r>
            <a:r>
              <a:rPr lang="en-US" sz="2800" dirty="0" err="1" smtClean="0"/>
              <a:t>hoa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Tết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3" y="1027244"/>
            <a:ext cx="4681936" cy="29129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658" y="3979647"/>
            <a:ext cx="4419599" cy="29337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8" y="3968064"/>
            <a:ext cx="4681936" cy="29070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432" y="990600"/>
            <a:ext cx="4377135" cy="29337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752600" y="-13855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endParaRPr lang="en-US" sz="2400" dirty="0" smtClean="0"/>
          </a:p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Mâm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cơm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ngày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Tết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ở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Huế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Tiết</a:t>
            </a:r>
            <a:r>
              <a:rPr lang="en-US" dirty="0" smtClean="0"/>
              <a:t>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0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5486"/>
            <a:ext cx="525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/>
              <a:t>Thứ</a:t>
            </a:r>
            <a:r>
              <a:rPr lang="en-US" sz="2400" dirty="0" smtClean="0"/>
              <a:t> </a:t>
            </a:r>
            <a:r>
              <a:rPr lang="en-US" sz="2400" dirty="0" err="1" smtClean="0"/>
              <a:t>năm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18 </a:t>
            </a:r>
            <a:r>
              <a:rPr lang="en-US" sz="2400" dirty="0" err="1" smtClean="0"/>
              <a:t>tháng</a:t>
            </a:r>
            <a:r>
              <a:rPr lang="en-US" sz="2400" dirty="0" smtClean="0"/>
              <a:t> 2 </a:t>
            </a:r>
            <a:r>
              <a:rPr lang="en-US" sz="2400" dirty="0" err="1" smtClean="0"/>
              <a:t>năm</a:t>
            </a:r>
            <a:r>
              <a:rPr lang="en-US" sz="2400" dirty="0" smtClean="0"/>
              <a:t> 2021</a:t>
            </a:r>
          </a:p>
          <a:p>
            <a:pPr algn="ctr"/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/>
              <a:t>đọc</a:t>
            </a:r>
            <a:endParaRPr lang="en-US" sz="2400" dirty="0"/>
          </a:p>
          <a:p>
            <a:pPr algn="ctr"/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Mâm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cơm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ngày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Tết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ở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Huế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Tiết</a:t>
            </a:r>
            <a:r>
              <a:rPr lang="en-US" dirty="0"/>
              <a:t> 1)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54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736229"/>
            <a:ext cx="8686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UTM Avo" panose="02040603050506020204" pitchFamily="18" charset="0"/>
              </a:rPr>
              <a:t>    </a:t>
            </a:r>
            <a:r>
              <a:rPr lang="en-US" sz="2400" dirty="0" err="1" smtClean="0">
                <a:latin typeface="UTM Avo" panose="02040603050506020204" pitchFamily="18" charset="0"/>
              </a:rPr>
              <a:t>Người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Huế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rất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chăm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chút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cho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bữa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ăn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ngày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Tết</a:t>
            </a:r>
            <a:endParaRPr lang="en-US" sz="2400" dirty="0" smtClean="0">
              <a:latin typeface="UTM Avo" panose="02040603050506020204" pitchFamily="18" charset="0"/>
            </a:endParaRPr>
          </a:p>
          <a:p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smtClean="0">
                <a:latin typeface="UTM Avo" panose="02040603050506020204" pitchFamily="18" charset="0"/>
              </a:rPr>
              <a:t>   </a:t>
            </a:r>
            <a:r>
              <a:rPr lang="en-US" sz="2400" dirty="0" err="1" smtClean="0">
                <a:latin typeface="UTM Avo" panose="02040603050506020204" pitchFamily="18" charset="0"/>
              </a:rPr>
              <a:t>Bánh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chưng</a:t>
            </a:r>
            <a:r>
              <a:rPr lang="en-US" sz="2400" dirty="0" smtClean="0">
                <a:latin typeface="UTM Avo" panose="02040603050506020204" pitchFamily="18" charset="0"/>
              </a:rPr>
              <a:t>, </a:t>
            </a:r>
            <a:r>
              <a:rPr lang="en-US" sz="2400" dirty="0" err="1" smtClean="0">
                <a:latin typeface="UTM Avo" panose="02040603050506020204" pitchFamily="18" charset="0"/>
              </a:rPr>
              <a:t>nem</a:t>
            </a:r>
            <a:r>
              <a:rPr lang="en-US" sz="2400" dirty="0" smtClean="0">
                <a:latin typeface="UTM Avo" panose="02040603050506020204" pitchFamily="18" charset="0"/>
              </a:rPr>
              <a:t>, </a:t>
            </a:r>
            <a:r>
              <a:rPr lang="en-US" sz="2400" dirty="0" err="1" smtClean="0">
                <a:latin typeface="UTM Avo" panose="02040603050506020204" pitchFamily="18" charset="0"/>
              </a:rPr>
              <a:t>chả</a:t>
            </a:r>
            <a:r>
              <a:rPr lang="en-US" sz="2400" dirty="0" smtClean="0">
                <a:latin typeface="UTM Avo" panose="02040603050506020204" pitchFamily="18" charset="0"/>
              </a:rPr>
              <a:t>, </a:t>
            </a:r>
            <a:r>
              <a:rPr lang="en-US" sz="2400" dirty="0" err="1" smtClean="0">
                <a:latin typeface="UTM Avo" panose="02040603050506020204" pitchFamily="18" charset="0"/>
              </a:rPr>
              <a:t>tôm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chua</a:t>
            </a:r>
            <a:r>
              <a:rPr lang="en-US" sz="2400" dirty="0" smtClean="0">
                <a:latin typeface="UTM Avo" panose="02040603050506020204" pitchFamily="18" charset="0"/>
              </a:rPr>
              <a:t>, </a:t>
            </a:r>
            <a:r>
              <a:rPr lang="en-US" sz="2400" dirty="0" err="1" smtClean="0">
                <a:latin typeface="UTM Avo" panose="02040603050506020204" pitchFamily="18" charset="0"/>
              </a:rPr>
              <a:t>thịt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luộc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món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ăn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chính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latin typeface="UTM Avo" panose="02040603050506020204" pitchFamily="18" charset="0"/>
              </a:rPr>
              <a:t>Gà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bóp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rau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răm</a:t>
            </a:r>
            <a:r>
              <a:rPr lang="en-US" sz="2400" dirty="0" smtClean="0">
                <a:latin typeface="UTM Avo" panose="02040603050506020204" pitchFamily="18" charset="0"/>
              </a:rPr>
              <a:t>, </a:t>
            </a:r>
            <a:r>
              <a:rPr lang="en-US" sz="2400" dirty="0" err="1" smtClean="0">
                <a:latin typeface="UTM Avo" panose="02040603050506020204" pitchFamily="18" charset="0"/>
              </a:rPr>
              <a:t>mít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trộn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cũng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những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món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thường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thấy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latin typeface="UTM Avo" panose="02040603050506020204" pitchFamily="18" charset="0"/>
              </a:rPr>
              <a:t>Món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đặc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biệt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thịt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bò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ngâm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nước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mắm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pha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nhạt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latin typeface="UTM Avo" panose="02040603050506020204" pitchFamily="18" charset="0"/>
              </a:rPr>
              <a:t>Bánh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tráng</a:t>
            </a:r>
            <a:r>
              <a:rPr lang="en-US" sz="2400" dirty="0" smtClean="0">
                <a:latin typeface="UTM Avo" panose="02040603050506020204" pitchFamily="18" charset="0"/>
              </a:rPr>
              <a:t>, </a:t>
            </a:r>
            <a:r>
              <a:rPr lang="en-US" sz="2400" dirty="0" err="1" smtClean="0">
                <a:latin typeface="UTM Avo" panose="02040603050506020204" pitchFamily="18" charset="0"/>
              </a:rPr>
              <a:t>rau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sống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những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thứ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ăn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kèm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khác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cho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người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thích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món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cuốn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</a:p>
          <a:p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smtClean="0">
                <a:latin typeface="UTM Avo" panose="02040603050506020204" pitchFamily="18" charset="0"/>
              </a:rPr>
              <a:t>     </a:t>
            </a:r>
            <a:r>
              <a:rPr lang="en-US" sz="2400" dirty="0" err="1" smtClean="0">
                <a:latin typeface="UTM Avo" panose="02040603050506020204" pitchFamily="18" charset="0"/>
              </a:rPr>
              <a:t>Bữa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cơm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ngày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Tết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dịp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cả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nhà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quây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quần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đầm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ấm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bên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nhau</a:t>
            </a:r>
            <a:endParaRPr lang="en-US" sz="2400" dirty="0" smtClean="0">
              <a:latin typeface="UTM Avo" panose="02040603050506020204" pitchFamily="18" charset="0"/>
            </a:endParaRP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Thanh </a:t>
            </a:r>
            <a:r>
              <a:rPr lang="en-US" dirty="0" err="1" smtClean="0"/>
              <a:t>Vân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-20471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UTM Avo" panose="02040603050506020204" pitchFamily="18" charset="0"/>
              </a:rPr>
              <a:t>    </a:t>
            </a:r>
            <a:r>
              <a:rPr lang="en-US" sz="2400" dirty="0" smtClean="0">
                <a:latin typeface="UTM Avo" panose="02040603050506020204" pitchFamily="18" charset="0"/>
              </a:rPr>
              <a:t>  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1524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endParaRPr lang="en-US" sz="2400" dirty="0" smtClean="0"/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Mâm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cơm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ngày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Tết</a:t>
            </a:r>
            <a:r>
              <a:rPr lang="en-US" sz="2400" dirty="0" smtClean="0">
                <a:solidFill>
                  <a:srgbClr val="FF0000"/>
                </a:solidFill>
              </a:rPr>
              <a:t> ở </a:t>
            </a:r>
            <a:r>
              <a:rPr lang="en-US" sz="2400" dirty="0" err="1" smtClean="0">
                <a:solidFill>
                  <a:srgbClr val="FF0000"/>
                </a:solidFill>
              </a:rPr>
              <a:t>Huế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27564" y="1143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UTM Avo" panose="02040603050506020204" pitchFamily="18" charset="0"/>
              </a:rPr>
              <a:t>Người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Huế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rất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chăm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chút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cho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bữa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ăn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ngày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Tết</a:t>
            </a:r>
            <a:endParaRPr lang="en-US" dirty="0">
              <a:latin typeface="UTM Avo" panose="02040603050506020204" pitchFamily="18" charset="0"/>
            </a:endParaRPr>
          </a:p>
          <a:p>
            <a:r>
              <a:rPr lang="en-US" dirty="0">
                <a:latin typeface="UTM Avo" panose="02040603050506020204" pitchFamily="18" charset="0"/>
              </a:rPr>
              <a:t>    </a:t>
            </a:r>
            <a:r>
              <a:rPr lang="en-US" dirty="0" err="1">
                <a:latin typeface="UTM Avo" panose="02040603050506020204" pitchFamily="18" charset="0"/>
              </a:rPr>
              <a:t>Bánh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chưng</a:t>
            </a:r>
            <a:r>
              <a:rPr lang="en-US" dirty="0">
                <a:latin typeface="UTM Avo" panose="02040603050506020204" pitchFamily="18" charset="0"/>
              </a:rPr>
              <a:t>, </a:t>
            </a:r>
            <a:r>
              <a:rPr lang="en-US" dirty="0" err="1">
                <a:latin typeface="UTM Avo" panose="02040603050506020204" pitchFamily="18" charset="0"/>
              </a:rPr>
              <a:t>nem</a:t>
            </a:r>
            <a:r>
              <a:rPr lang="en-US" dirty="0">
                <a:latin typeface="UTM Avo" panose="02040603050506020204" pitchFamily="18" charset="0"/>
              </a:rPr>
              <a:t>, </a:t>
            </a:r>
            <a:r>
              <a:rPr lang="en-US" dirty="0" err="1">
                <a:latin typeface="UTM Avo" panose="02040603050506020204" pitchFamily="18" charset="0"/>
              </a:rPr>
              <a:t>chả</a:t>
            </a:r>
            <a:r>
              <a:rPr lang="en-US" dirty="0">
                <a:latin typeface="UTM Avo" panose="02040603050506020204" pitchFamily="18" charset="0"/>
              </a:rPr>
              <a:t>, </a:t>
            </a:r>
            <a:r>
              <a:rPr lang="en-US" dirty="0" err="1">
                <a:latin typeface="UTM Avo" panose="02040603050506020204" pitchFamily="18" charset="0"/>
              </a:rPr>
              <a:t>tôm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chua</a:t>
            </a:r>
            <a:r>
              <a:rPr lang="en-US" dirty="0">
                <a:latin typeface="UTM Avo" panose="02040603050506020204" pitchFamily="18" charset="0"/>
              </a:rPr>
              <a:t>, </a:t>
            </a:r>
            <a:r>
              <a:rPr lang="en-US" dirty="0" err="1">
                <a:latin typeface="UTM Avo" panose="02040603050506020204" pitchFamily="18" charset="0"/>
              </a:rPr>
              <a:t>thịt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luộc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là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các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món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ăn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chính</a:t>
            </a:r>
            <a:r>
              <a:rPr lang="en-US" dirty="0">
                <a:latin typeface="UTM Avo" panose="02040603050506020204" pitchFamily="18" charset="0"/>
              </a:rPr>
              <a:t>. </a:t>
            </a:r>
            <a:r>
              <a:rPr lang="en-US" dirty="0" err="1">
                <a:latin typeface="UTM Avo" panose="02040603050506020204" pitchFamily="18" charset="0"/>
              </a:rPr>
              <a:t>Gà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bóp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rau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răm</a:t>
            </a:r>
            <a:r>
              <a:rPr lang="en-US" dirty="0">
                <a:latin typeface="UTM Avo" panose="02040603050506020204" pitchFamily="18" charset="0"/>
              </a:rPr>
              <a:t>, </a:t>
            </a:r>
            <a:r>
              <a:rPr lang="en-US" dirty="0" err="1">
                <a:latin typeface="UTM Avo" panose="02040603050506020204" pitchFamily="18" charset="0"/>
              </a:rPr>
              <a:t>mít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trộn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cũng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là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những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món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thường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thấy</a:t>
            </a:r>
            <a:r>
              <a:rPr lang="en-US" dirty="0">
                <a:latin typeface="UTM Avo" panose="02040603050506020204" pitchFamily="18" charset="0"/>
              </a:rPr>
              <a:t>. </a:t>
            </a:r>
            <a:r>
              <a:rPr lang="en-US" dirty="0" err="1">
                <a:latin typeface="UTM Avo" panose="02040603050506020204" pitchFamily="18" charset="0"/>
              </a:rPr>
              <a:t>Món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đặc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biệt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là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thịt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 smtClean="0">
                <a:latin typeface="UTM Avo" panose="02040603050506020204" pitchFamily="18" charset="0"/>
              </a:rPr>
              <a:t>bò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r>
              <a:rPr lang="en-US" dirty="0" err="1" smtClean="0">
                <a:latin typeface="UTM Avo" panose="02040603050506020204" pitchFamily="18" charset="0"/>
              </a:rPr>
              <a:t>ngâm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nước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mắm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pha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nhạt</a:t>
            </a:r>
            <a:r>
              <a:rPr lang="en-US" dirty="0">
                <a:latin typeface="UTM Avo" panose="02040603050506020204" pitchFamily="18" charset="0"/>
              </a:rPr>
              <a:t>. </a:t>
            </a:r>
            <a:r>
              <a:rPr lang="en-US" dirty="0" err="1">
                <a:latin typeface="UTM Avo" panose="02040603050506020204" pitchFamily="18" charset="0"/>
              </a:rPr>
              <a:t>Bánh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tráng</a:t>
            </a:r>
            <a:r>
              <a:rPr lang="en-US" dirty="0">
                <a:latin typeface="UTM Avo" panose="02040603050506020204" pitchFamily="18" charset="0"/>
              </a:rPr>
              <a:t>, </a:t>
            </a:r>
            <a:r>
              <a:rPr lang="en-US" dirty="0" err="1">
                <a:latin typeface="UTM Avo" panose="02040603050506020204" pitchFamily="18" charset="0"/>
              </a:rPr>
              <a:t>rau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sống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là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những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thứ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ăn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kèm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khác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cho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người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thích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món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cuốn</a:t>
            </a:r>
            <a:r>
              <a:rPr lang="en-US" dirty="0">
                <a:latin typeface="UTM Avo" panose="02040603050506020204" pitchFamily="18" charset="0"/>
              </a:rPr>
              <a:t>. </a:t>
            </a:r>
          </a:p>
          <a:p>
            <a:r>
              <a:rPr lang="en-US" dirty="0">
                <a:latin typeface="UTM Avo" panose="02040603050506020204" pitchFamily="18" charset="0"/>
              </a:rPr>
              <a:t>      </a:t>
            </a:r>
            <a:r>
              <a:rPr lang="en-US" dirty="0" err="1">
                <a:latin typeface="UTM Avo" panose="02040603050506020204" pitchFamily="18" charset="0"/>
              </a:rPr>
              <a:t>Bữa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cơm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ngày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Tết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là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dịp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cả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 smtClean="0">
                <a:latin typeface="UTM Avo" panose="02040603050506020204" pitchFamily="18" charset="0"/>
              </a:rPr>
              <a:t>nhà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r>
              <a:rPr lang="en-US" dirty="0" err="1" smtClean="0">
                <a:latin typeface="UTM Avo" panose="02040603050506020204" pitchFamily="18" charset="0"/>
              </a:rPr>
              <a:t>quây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quần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đầm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ấm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bên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nhau</a:t>
            </a:r>
            <a:endParaRPr lang="en-US" dirty="0">
              <a:latin typeface="UTM Avo" panose="02040603050506020204" pitchFamily="18" charset="0"/>
            </a:endParaRPr>
          </a:p>
          <a:p>
            <a:r>
              <a:rPr lang="en-US" dirty="0" smtClean="0"/>
              <a:t>                                                         Thanh </a:t>
            </a:r>
            <a:r>
              <a:rPr lang="en-US" dirty="0" err="1"/>
              <a:t>Vân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27564" y="11340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Người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Huế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rất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chăm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chút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bữa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ăn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ngày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Tết</a:t>
            </a:r>
            <a:endParaRPr lang="en-US" dirty="0">
              <a:solidFill>
                <a:srgbClr val="00B050"/>
              </a:solidFill>
              <a:latin typeface="UTM Avo" panose="02040603050506020204" pitchFamily="18" charset="0"/>
            </a:endParaRPr>
          </a:p>
          <a:p>
            <a:r>
              <a:rPr lang="en-US" dirty="0">
                <a:latin typeface="UTM Avo" panose="02040603050506020204" pitchFamily="18" charset="0"/>
              </a:rPr>
              <a:t>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27564" y="1676400"/>
            <a:ext cx="4454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Bánh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chưng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nem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chả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tôm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chua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thịt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luộc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là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các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món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ăn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chính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320636" y="1981200"/>
            <a:ext cx="46897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                                            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Gà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bóp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</a:p>
          <a:p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rau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răm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mít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trộn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cũng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là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những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món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thường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thấy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327564" y="2514600"/>
            <a:ext cx="4682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             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Món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đặc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biệt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là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thịt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bò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ngâm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nước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mắm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pha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nhạt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.</a:t>
            </a:r>
            <a:r>
              <a:rPr lang="en-US" dirty="0">
                <a:latin typeface="UTM Avo" panose="02040603050506020204" pitchFamily="18" charset="0"/>
              </a:rPr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07414" y="2322731"/>
            <a:ext cx="4475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.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486400" y="2514600"/>
            <a:ext cx="91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.</a:t>
            </a:r>
            <a:r>
              <a:rPr lang="en-US" dirty="0" smtClean="0">
                <a:latin typeface="UTM Avo" panose="02040603050506020204" pitchFamily="18" charset="0"/>
              </a:rPr>
              <a:t>                                                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Bánh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</a:t>
            </a:r>
          </a:p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smtClean="0">
                <a:latin typeface="UTM Avo" panose="02040603050506020204" pitchFamily="18" charset="0"/>
              </a:rPr>
              <a:t> 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362200" y="3048000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tráng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rau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sống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là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những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thứ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ănkèm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khác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người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thích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món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cuốn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82982" y="3581400"/>
            <a:ext cx="4475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Bữa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cơm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ngày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Tết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là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dịp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cả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nhà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          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</a:t>
            </a:r>
            <a:r>
              <a:rPr lang="en-US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quây</a:t>
            </a:r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quần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đầm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ấm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bên</a:t>
            </a:r>
            <a:r>
              <a:rPr lang="en-US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UTM Avo" panose="02040603050506020204" pitchFamily="18" charset="0"/>
              </a:rPr>
              <a:t>nhau</a:t>
            </a:r>
            <a:endParaRPr lang="en-US" dirty="0">
              <a:solidFill>
                <a:srgbClr val="00B050"/>
              </a:solidFill>
              <a:latin typeface="UTM Avo" panose="02040603050506020204" pitchFamily="18" charset="0"/>
            </a:endParaRPr>
          </a:p>
          <a:p>
            <a:r>
              <a:rPr lang="en-US" dirty="0">
                <a:solidFill>
                  <a:srgbClr val="00B050"/>
                </a:solidFill>
              </a:rPr>
              <a:t>                                                                                                                    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7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1" grpId="0"/>
      <p:bldP spid="23" grpId="0"/>
      <p:bldP spid="24" grpId="0"/>
      <p:bldP spid="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29" y="-57835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UTM Avo" panose="02040603050506020204" pitchFamily="18" charset="0"/>
              </a:rPr>
              <a:t>    </a:t>
            </a:r>
            <a:r>
              <a:rPr lang="en-US" sz="2400" dirty="0" smtClean="0">
                <a:latin typeface="UTM Avo" panose="02040603050506020204" pitchFamily="18" charset="0"/>
              </a:rPr>
              <a:t>  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27564" y="1676400"/>
            <a:ext cx="4454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320636" y="1981200"/>
            <a:ext cx="468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                               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458193" y="2514600"/>
            <a:ext cx="4682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07414" y="2322731"/>
            <a:ext cx="4475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.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486400" y="2514600"/>
            <a:ext cx="91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B050"/>
              </a:solidFill>
              <a:latin typeface="UTM Avo" panose="02040603050506020204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smtClean="0">
                <a:latin typeface="UTM Avo" panose="02040603050506020204" pitchFamily="18" charset="0"/>
              </a:rPr>
              <a:t>     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82982" y="3581400"/>
            <a:ext cx="4475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6828" y="-57835"/>
            <a:ext cx="5330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ngày</a:t>
            </a:r>
            <a:r>
              <a:rPr lang="en-US" sz="2400" dirty="0"/>
              <a:t> 18 </a:t>
            </a:r>
            <a:r>
              <a:rPr lang="en-US" sz="2400" dirty="0" err="1"/>
              <a:t>tháng</a:t>
            </a:r>
            <a:r>
              <a:rPr lang="en-US" sz="2400" dirty="0"/>
              <a:t> 2 </a:t>
            </a:r>
            <a:r>
              <a:rPr lang="en-US" sz="2400" dirty="0" err="1"/>
              <a:t>năm</a:t>
            </a:r>
            <a:r>
              <a:rPr lang="en-US" sz="2400" dirty="0"/>
              <a:t> 2021</a:t>
            </a:r>
          </a:p>
          <a:p>
            <a:pPr algn="ctr"/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đọc</a:t>
            </a:r>
            <a:endParaRPr lang="en-US" sz="2400" dirty="0"/>
          </a:p>
          <a:p>
            <a:pPr algn="ctr"/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Mâm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cơm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ngày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Tết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ở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Huế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Tiết</a:t>
            </a:r>
            <a:r>
              <a:rPr lang="en-US" sz="2400" dirty="0"/>
              <a:t> 1)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66800" y="1582341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UTM Avo" panose="02040603050506020204" pitchFamily="18" charset="0"/>
              </a:rPr>
              <a:t>Người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Huế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rất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chăm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chút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cho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bữa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ăn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ngày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Tết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//</a:t>
            </a:r>
            <a:endParaRPr lang="en-US" sz="2400" dirty="0">
              <a:solidFill>
                <a:srgbClr val="FF0000"/>
              </a:solidFill>
              <a:latin typeface="UTM Avo" panose="02040603050506020204" pitchFamily="18" charset="0"/>
            </a:endParaRPr>
          </a:p>
          <a:p>
            <a:r>
              <a:rPr lang="en-US" sz="2400" dirty="0">
                <a:latin typeface="UTM Avo" panose="02040603050506020204" pitchFamily="18" charset="0"/>
              </a:rPr>
              <a:t>    </a:t>
            </a:r>
            <a:r>
              <a:rPr lang="en-US" sz="2400" dirty="0" err="1">
                <a:latin typeface="UTM Avo" panose="02040603050506020204" pitchFamily="18" charset="0"/>
              </a:rPr>
              <a:t>Bánh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chưng</a:t>
            </a:r>
            <a:r>
              <a:rPr lang="en-US" sz="2400" dirty="0" smtClean="0">
                <a:latin typeface="UTM Avo" panose="02040603050506020204" pitchFamily="18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nem</a:t>
            </a:r>
            <a:r>
              <a:rPr lang="en-US" sz="2400" dirty="0" smtClean="0">
                <a:latin typeface="UTM Avo" panose="02040603050506020204" pitchFamily="18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chả</a:t>
            </a:r>
            <a:r>
              <a:rPr lang="en-US" sz="2400" dirty="0" smtClean="0">
                <a:latin typeface="UTM Avo" panose="02040603050506020204" pitchFamily="18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 </a:t>
            </a:r>
            <a:r>
              <a:rPr lang="en-US" sz="2400" dirty="0" err="1">
                <a:latin typeface="UTM Avo" panose="02040603050506020204" pitchFamily="18" charset="0"/>
              </a:rPr>
              <a:t>tôm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chua</a:t>
            </a:r>
            <a:r>
              <a:rPr lang="en-US" sz="2400" dirty="0" smtClean="0">
                <a:latin typeface="UTM Avo" panose="02040603050506020204" pitchFamily="18" charset="0"/>
              </a:rPr>
              <a:t>,/ </a:t>
            </a:r>
            <a:r>
              <a:rPr lang="en-US" sz="2400" dirty="0" err="1">
                <a:latin typeface="UTM Avo" panose="02040603050506020204" pitchFamily="18" charset="0"/>
              </a:rPr>
              <a:t>thịt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luộc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các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món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ăn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chính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//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Gà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bóp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rau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răm</a:t>
            </a:r>
            <a:r>
              <a:rPr lang="en-US" sz="2400" dirty="0" smtClean="0">
                <a:latin typeface="UTM Avo" panose="02040603050506020204" pitchFamily="18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mít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trộn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cũng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những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món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thường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thấy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//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Món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đặc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biệt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thịt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bò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ngâm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nước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mắm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pha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nhạt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// </a:t>
            </a:r>
            <a:r>
              <a:rPr lang="en-US" sz="2400" dirty="0" err="1">
                <a:latin typeface="UTM Avo" panose="02040603050506020204" pitchFamily="18" charset="0"/>
              </a:rPr>
              <a:t>Bánh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tráng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</a:t>
            </a:r>
            <a:r>
              <a:rPr lang="en-US" sz="2400" dirty="0" smtClean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rau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sống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những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thứ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ăn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kèm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khác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cho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người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thích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món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cuốn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//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endParaRPr lang="en-US" sz="2400" dirty="0">
              <a:latin typeface="UTM Avo" panose="02040603050506020204" pitchFamily="18" charset="0"/>
            </a:endParaRPr>
          </a:p>
          <a:p>
            <a:r>
              <a:rPr lang="en-US" sz="2400" dirty="0">
                <a:latin typeface="UTM Avo" panose="02040603050506020204" pitchFamily="18" charset="0"/>
              </a:rPr>
              <a:t>      </a:t>
            </a:r>
            <a:r>
              <a:rPr lang="en-US" sz="2400" dirty="0" err="1">
                <a:latin typeface="UTM Avo" panose="02040603050506020204" pitchFamily="18" charset="0"/>
              </a:rPr>
              <a:t>Bữa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cơm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ngày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Tết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dịp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cả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quây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quần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đầm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ấm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bên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//</a:t>
            </a:r>
            <a:endParaRPr lang="en-US" sz="2400" dirty="0">
              <a:solidFill>
                <a:srgbClr val="FF0000"/>
              </a:solidFill>
              <a:latin typeface="UTM Avo" panose="02040603050506020204" pitchFamily="18" charset="0"/>
            </a:endParaRPr>
          </a:p>
          <a:p>
            <a:r>
              <a:rPr lang="en-US" sz="2400" dirty="0"/>
              <a:t>                                                                                                                     Thanh </a:t>
            </a:r>
            <a:r>
              <a:rPr lang="en-US" sz="2400" dirty="0" err="1"/>
              <a:t>Vân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01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29" y="-57835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UTM Avo" panose="02040603050506020204" pitchFamily="18" charset="0"/>
              </a:rPr>
              <a:t>    </a:t>
            </a:r>
            <a:r>
              <a:rPr lang="en-US" sz="2400" dirty="0" smtClean="0">
                <a:latin typeface="UTM Avo" panose="02040603050506020204" pitchFamily="18" charset="0"/>
              </a:rPr>
              <a:t>  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27564" y="1676400"/>
            <a:ext cx="4454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320636" y="1981200"/>
            <a:ext cx="468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                               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458193" y="2514600"/>
            <a:ext cx="4682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    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07414" y="2322731"/>
            <a:ext cx="4475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.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486400" y="2514600"/>
            <a:ext cx="91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B050"/>
              </a:solidFill>
              <a:latin typeface="UTM Avo" panose="02040603050506020204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dirty="0" smtClean="0">
                <a:latin typeface="UTM Avo" panose="02040603050506020204" pitchFamily="18" charset="0"/>
              </a:rPr>
              <a:t>     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82982" y="3581400"/>
            <a:ext cx="4475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UTM Avo" panose="02040603050506020204" pitchFamily="18" charset="0"/>
              </a:rPr>
              <a:t>   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6828" y="-57835"/>
            <a:ext cx="5330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66800" y="1582341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TIẾT HỌC KẾT THÚC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515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22</cp:revision>
  <dcterms:created xsi:type="dcterms:W3CDTF">2021-02-04T09:16:51Z</dcterms:created>
  <dcterms:modified xsi:type="dcterms:W3CDTF">2021-02-18T06:29:08Z</dcterms:modified>
</cp:coreProperties>
</file>